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2"/>
    <p:sldMasterId id="2147483689" r:id="rId3"/>
    <p:sldMasterId id="2147483677" r:id="rId4"/>
  </p:sldMasterIdLst>
  <p:notesMasterIdLst>
    <p:notesMasterId r:id="rId28"/>
  </p:notesMasterIdLst>
  <p:sldIdLst>
    <p:sldId id="257" r:id="rId5"/>
    <p:sldId id="292" r:id="rId6"/>
    <p:sldId id="270" r:id="rId7"/>
    <p:sldId id="273" r:id="rId8"/>
    <p:sldId id="282" r:id="rId9"/>
    <p:sldId id="278" r:id="rId10"/>
    <p:sldId id="276" r:id="rId11"/>
    <p:sldId id="267" r:id="rId12"/>
    <p:sldId id="268" r:id="rId13"/>
    <p:sldId id="277" r:id="rId14"/>
    <p:sldId id="271" r:id="rId15"/>
    <p:sldId id="269" r:id="rId16"/>
    <p:sldId id="272" r:id="rId17"/>
    <p:sldId id="281" r:id="rId18"/>
    <p:sldId id="274" r:id="rId19"/>
    <p:sldId id="289" r:id="rId20"/>
    <p:sldId id="279" r:id="rId21"/>
    <p:sldId id="293" r:id="rId22"/>
    <p:sldId id="280" r:id="rId23"/>
    <p:sldId id="287" r:id="rId24"/>
    <p:sldId id="290" r:id="rId25"/>
    <p:sldId id="288" r:id="rId26"/>
    <p:sldId id="291" r:id="rId2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AAA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68" d="100"/>
          <a:sy n="68" d="100"/>
        </p:scale>
        <p:origin x="15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27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60DD77D-DA53-4448-BF7E-075FBE2BA3CB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1CF5264-12DC-43B5-AA50-D12792F0F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1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noFill/>
        </p:spPr>
        <p:txBody>
          <a:bodyPr/>
          <a:lstStyle/>
          <a:p>
            <a:fld id="{425A938B-CBC5-4F80-B872-9990892FEE2E}" type="datetime8">
              <a:rPr lang="en-US">
                <a:latin typeface="Times New Roman" pitchFamily="18" charset="0"/>
              </a:rPr>
              <a:pPr/>
              <a:t>10/30/2020 12:21 AM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" y="8917422"/>
            <a:ext cx="5877627" cy="4694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r>
              <a:rPr lang="en-US" sz="800">
                <a:latin typeface="Arial" charset="0"/>
                <a:cs typeface="Arial" charset="0"/>
              </a:rPr>
              <a:t>© 2006 Microsoft Corporation. All rights reserved.</a:t>
            </a:r>
          </a:p>
          <a:p>
            <a:pPr eaLnBrk="0" hangingPunct="0"/>
            <a:r>
              <a:rPr lang="en-US" sz="800">
                <a:latin typeface="Arial" charset="0"/>
                <a:cs typeface="Arial" charset="0"/>
              </a:rPr>
              <a:t>This presentation is for informational purposes only. Microsoft makes no warranties, express or implied, in this summary.</a:t>
            </a: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968052" y="8917422"/>
            <a:ext cx="1132780" cy="469424"/>
          </a:xfrm>
          <a:noFill/>
        </p:spPr>
        <p:txBody>
          <a:bodyPr/>
          <a:lstStyle/>
          <a:p>
            <a:fld id="{1F76D522-BB5C-4A5C-B335-BA0C4D677EE4}" type="slidenum">
              <a:rPr lang="en-US">
                <a:latin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5365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6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You help the confused presiding officer through complexities of handling a motion.  </a:t>
            </a:r>
          </a:p>
          <a:p>
            <a:pPr eaLnBrk="1" hangingPunct="1"/>
            <a:r>
              <a:rPr lang="en-US" dirty="0"/>
              <a:t>But you will be judged by how you help the presiding officer through the voting process – the parliamentary quicksand for most.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Vote by ballot cannot be changed?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20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in 12</a:t>
            </a:r>
            <a:r>
              <a:rPr lang="en-US" baseline="30000" dirty="0"/>
              <a:t>th</a:t>
            </a:r>
            <a:r>
              <a:rPr lang="en-US" dirty="0"/>
              <a:t> = “…until all have presumably voted.”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43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Recount’s life span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41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Degrees of privacy.</a:t>
            </a:r>
          </a:p>
          <a:p>
            <a:r>
              <a:rPr lang="en-US" dirty="0"/>
              <a:t>Brown Act – Open Meeting Law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90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the bylaws state?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38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“force and effect” new in 12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37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 of 15 = 8</a:t>
            </a:r>
          </a:p>
          <a:p>
            <a:r>
              <a:rPr lang="en-US" dirty="0"/>
              <a:t>2/3 of 15 =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272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Oddities – depends several factors.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0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Violate too many parliamentary principles.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77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presentation is intended for the RP or soon to be RPs.</a:t>
            </a:r>
          </a:p>
          <a:p>
            <a:r>
              <a:rPr lang="en-US" dirty="0"/>
              <a:t>The bylaws are confusing on this point.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95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presiding officer is not handling 80%+ of the voting in this manner, he is just showing off.</a:t>
            </a:r>
          </a:p>
          <a:p>
            <a:r>
              <a:rPr lang="en-US" dirty="0"/>
              <a:t>Giving parliamentary Procedure a bad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38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Repetitive but helps assure that the voting is not confusing.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51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all business is taken care of, Adjournment needs no vote.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77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delegate is responsible for the constituent's voices.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30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board is going to award money to an individual except as reimbursement.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9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Robert requires 3; indicates 4 steps.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4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Beware of the bylaws.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F5264-12DC-43B5-AA50-D12792F0F0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13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0"/>
            <a:ext cx="7772400" cy="14097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6400800" cy="530225"/>
          </a:xfrm>
        </p:spPr>
        <p:txBody>
          <a:bodyPr/>
          <a:lstStyle>
            <a:lvl1pPr marL="0" indent="0">
              <a:buFont typeface="Wingdings" pitchFamily="2" charset="2"/>
              <a:buNone/>
              <a:defRPr smtClean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304800"/>
            <a:ext cx="2097087" cy="3324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713" y="304800"/>
            <a:ext cx="6143625" cy="3324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750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1414463"/>
            <a:ext cx="4117975" cy="2214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1850" y="1414463"/>
            <a:ext cx="4117975" cy="1030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1850" y="2597150"/>
            <a:ext cx="4117975" cy="1031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460" y="381000"/>
            <a:ext cx="6705600" cy="142192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1752600" y="3657600"/>
            <a:ext cx="6629400" cy="64633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1" hasCustomPrompt="1"/>
          </p:nvPr>
        </p:nvSpPr>
        <p:spPr>
          <a:xfrm>
            <a:off x="990600" y="1905000"/>
            <a:ext cx="7162800" cy="1219200"/>
          </a:xfrm>
        </p:spPr>
        <p:txBody>
          <a:bodyPr/>
          <a:lstStyle>
            <a:lvl1pPr>
              <a:buFont typeface="Arial" pitchFamily="34" charset="0"/>
              <a:buNone/>
              <a:defRPr sz="9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460" y="381000"/>
            <a:ext cx="6705600" cy="142192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1752600" y="3657600"/>
            <a:ext cx="6629400" cy="64633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1" hasCustomPrompt="1"/>
          </p:nvPr>
        </p:nvSpPr>
        <p:spPr>
          <a:xfrm>
            <a:off x="990600" y="1905000"/>
            <a:ext cx="7162800" cy="1219200"/>
          </a:xfrm>
        </p:spPr>
        <p:txBody>
          <a:bodyPr/>
          <a:lstStyle>
            <a:lvl1pPr>
              <a:buFont typeface="Arial" pitchFamily="34" charset="0"/>
              <a:buNone/>
              <a:defRPr sz="9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97894-DBC0-4D66-ABDC-C3B7E676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F63F98-E8A1-4630-917F-75F061AFA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E8163A-7FFE-4DCE-9D5B-B890579F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A55695-2729-4CF7-AD4C-622A2C155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19658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61129-7C82-45BB-A752-4B4A1010F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6BC3B8-3711-477D-8711-B7EB1FC5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136E2B-DFEC-4FB6-9D1B-60492F330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DCA07-F04A-4EBF-B890-B1864E2F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9132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A631-3F64-4227-912A-3EFEB87C3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52191-5033-47BA-8A56-8F6ED95A2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2C667-E6C2-4326-8CAF-C5BEEF01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6F7EF-21BD-4DEB-93DE-9596EBBF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3F755-2693-4913-9C46-D81C4145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83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D7108-CFDA-4A01-8A0D-BF09F28C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5313F-2FB9-40CF-A03C-87EB10222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BD98A-62CD-43B3-9C2E-C90D867F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0260F-07CF-4819-AED1-38567541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5182C-3186-4CEA-AD60-79BE1FED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2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7063" y="1980460"/>
            <a:ext cx="7772400" cy="757130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1350" y="4646613"/>
            <a:ext cx="7861300" cy="585787"/>
          </a:xfrm>
        </p:spPr>
        <p:txBody>
          <a:bodyPr anchor="ctr"/>
          <a:lstStyle>
            <a:lvl1pPr marL="0" indent="0">
              <a:buFont typeface="Wingdings" pitchFamily="2" charset="2"/>
              <a:buNone/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FB8ED9-228B-42DB-956E-46B39E89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BC39E5-AC2F-4B49-AD2D-C0314BB6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4AFF6-31E9-4ED6-8C51-60815DC9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855A-DCBA-4E25-9FAD-56B405F82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E58B2-D4B0-4F38-84F5-813CB420F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65227-5F91-4ECB-9550-6370EE19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810EF-58AC-4B7F-B2AE-59191CC3E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768CA-5E32-48A8-A977-00C905C8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71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E0A6C-A223-4BC6-B1EE-66D36609D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A84A2-A600-4510-BE33-782655D55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BFBB9-AF91-4CE8-89F8-15A8BDEA6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2C075-4AC6-4BA7-81B6-EBD9102CF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661E3-216A-4C42-AAA3-129311C4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E90F3-10B6-4EE6-B005-CE022807C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41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3264B-E855-4B03-98DF-410E0A7D8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003DB-BCCC-4F9F-99D5-53EE6C443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C951B-ED74-4B51-AD7B-30EE2A8E6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1B6DBB-98DB-4888-A592-C99618979A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E5353-B2BD-4B6E-A0C6-A7409532B3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5DC949-C0C2-421A-9D62-BC356538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E079F6-4441-4A1D-AAB8-5F4EE0E7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1538A-A4C1-4426-8C0A-B88275AF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112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671A2-5189-4B64-B99E-456A2064E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39485-4F74-4D8F-A773-E44D2FB85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5AB28-E803-4C8E-A541-2438D4FE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C6B69-BF87-4362-8999-107A9B1BE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349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00CE6-B0E2-4931-BC2E-F50C128EE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0BBF9D-1109-4E60-89D5-B65776FD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7E719-3AE7-4DBC-8FB4-77D1964D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62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D9DF-6D37-4221-9B6D-906614E6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118C9-3332-469B-A994-3A3AAC7E9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9E6B0-D04F-4707-96D0-43C627287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DB1BC-3216-4C77-881A-63BDD3DAF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3592E-7C24-4F4D-9482-CF3F004C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5514D-0EF2-4063-A82E-81466D6A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175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2CC6-F873-485A-982A-C5C723310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C5573A-0D4B-4CBC-BBE4-954FB6080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04677-AC1E-4129-96D4-59845B730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E83B0-FCEB-44FF-9719-7CDF4AB08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5893A-0AB3-4D0B-ACB1-0AC0370A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47997-9617-4467-8395-9B35D91E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12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A2CB-AB69-41EB-8913-D12CC84E0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F8831-B7FD-41B1-BF3A-205D55C46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6F806-E0DA-4A30-8DDB-E942A6267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C0652-97E8-4414-8CCF-A59EA23A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7888F-BCA5-40F5-A4E0-990873A16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25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F7A401-61F3-4E5E-8557-2A15FB84E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E9922-AD48-4B7C-851E-8B2E9AB9D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39B3D-DA88-46E4-9B87-F517C3B7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D8F9B-9E80-47FC-954A-C0E4F059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3AED-8ADE-4469-9877-57845B19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54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0B264-0FC6-4233-A6F3-ECE642C11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96F72-6418-4FAE-98A3-A41E3816A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C221B-6ED8-41A1-A8A9-64699ECC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64158-7177-4F54-99DD-40F1DC1C9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D55E7-1154-4A63-A98A-071D12F93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7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2C74E-F505-4332-BE2A-53011916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84D91-7C1D-411C-A795-05D6742E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E1E33-A206-4784-8454-6836C4F7E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C98E3-12EF-413C-8EE7-1A9F37A5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B866E-7534-4402-BE04-365A7EE93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55581-556D-4974-9576-751109F93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DC230-5D8D-4E30-90AD-23F120DC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15191-6CA7-42F0-901B-EE26DE452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035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C093-B1A4-43A7-BC67-404A44B4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F2E54-C436-45E8-9380-ADE0409E8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C6C15-80DF-44AF-A4CD-DBCA04AD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8DD8C-741D-4AAC-9B44-5A409AD7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32183-CC06-4498-8C2A-F4F2346D0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21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7DBF1-325D-43F9-B052-5C550ED4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9F132-65B6-4297-9F3F-F7748DBC4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7D01E-E9A8-437B-8D5B-24273A32F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5BCF9-756E-44BA-82CF-0C4A80B3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B1EBD-0E1B-494C-895F-8EC9F6DA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88B70-F615-4E08-9762-6081B009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885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83D11-6FA9-4FBA-978A-20775B72B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B20B3-365F-41C1-B846-EF033CAD9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EBE9B-BA0F-416A-90A7-7D1ABF2E3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25CCE7-AC79-4BDB-B8E4-E18502154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EE92A-741C-4B19-8E81-4BF274973B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4F5F3-6B3B-4716-8C63-CAE2CE50F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FD165F-D9EE-4FA5-9203-91C1A570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4FE072-BED4-4502-8569-04BA6B42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399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51D33-64EA-4DF5-9D66-94ADA0768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57AD9F-7242-4D7C-9588-55C1FA538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52AC9-667B-412B-85D2-415AA148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0F4CDA-4CCB-4CEF-A8F0-721660FF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122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BDF35-A712-45F2-B6CE-6F3CE7835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BD62E-5EEB-4618-BF21-6F4F8C0DD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D5DA3-67A8-489F-80CF-E7435951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727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7A582-DE26-44B5-9E87-87E6EA01A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2E964-B102-4F5E-AADD-9C53021F7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117C63-4F96-4390-A1B6-9593B239D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87168-3654-4ABF-9C05-956F3007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273F9-27F1-4922-B9D3-6D871E293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B48FF-5672-447B-95D5-39C5439F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240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8EA5-D8B4-42AE-8212-03243C123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DB7B94-E53D-45B6-97CD-B1951DFB8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D6CBF-AEDE-42FC-876F-E0EF877CC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1626D-E1C7-4C85-B9CF-ED8913C1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F323FE-CE0C-4E60-98F1-2F1322EC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6F8EF-3739-4903-BAD1-0EDFE44C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798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9F8E-3660-4E27-9CFE-6D9B87F1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7F361-D4EB-4CC1-BD72-FB01857E2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84A90-94B2-4465-865B-6199AADF2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5EF0B-E73F-4387-B537-C2453198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9BA30-65A7-4BE3-879E-36900C12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8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9A21E-E2AB-49B1-8ACF-B06AE90AA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7D26CE-F3CC-4D23-BB13-6127FBF47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247B0-990C-40BA-83A1-2E168F1ED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A2E16-F00F-42F8-B727-2B3B6C0FF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FBB3D-5718-4775-9575-6764ADCC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5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1414463"/>
            <a:ext cx="4117975" cy="221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414463"/>
            <a:ext cx="4117975" cy="221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304800"/>
            <a:ext cx="83931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Title Slide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1475" y="1414463"/>
            <a:ext cx="83883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CDABA6-1C79-4D08-B89F-EF226574D4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October 30,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5F4A6-17C7-4868-9E1E-756EBCC2D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http://www.roberts-rules.com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2314D-2135-4763-9F6A-5E50C59C3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98D7-C2E7-4F6A-8BB2-789CB57BF84B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61" r:id="rId15"/>
    <p:sldLayoutId id="2147483701" r:id="rId16"/>
    <p:sldLayoutId id="2147483702" r:id="rId17"/>
  </p:sldLayoutIdLst>
  <p:transition>
    <p:fade/>
  </p:transition>
  <p:hf hdr="0"/>
  <p:txStyles>
    <p:titleStyle>
      <a:lvl1pPr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2pPr>
      <a:lvl3pPr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3pPr>
      <a:lvl4pPr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4pPr>
      <a:lvl5pPr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erkeley Old ITC" pitchFamily="18" charset="0"/>
        </a:defRPr>
      </a:lvl9pPr>
    </p:titleStyle>
    <p:bodyStyle>
      <a:lvl1pPr marL="460375" indent="-4603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58838" indent="-3968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254125" indent="-3937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7025" indent="-34131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882775" indent="-28416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70163" indent="-3460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027363" indent="-3460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84563" indent="-3460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941763" indent="-3460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21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71307B-9AB9-4B15-A0B7-98FF63FF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0189F-F8EC-4C06-9092-5BBE13845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CBA96-1C77-439B-A4CF-E9C144805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3249A-F155-4901-9785-5F7AE0A52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9C794-AC75-4F1D-AC60-BCB9E05BE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1A41-841B-4409-B372-35A08C4BF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7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DADC2-42D8-4348-BCAB-81453D73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47C5A-2560-48E0-907F-950FEFD0A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2C6E1-2822-48AF-9C3B-0A19E322C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BAD83-DA80-4C66-9128-DD77A8E99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16FC7-C361-4186-9E32-6D30C487A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D3F9C-07A4-4241-AEE4-B4229646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0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27063" y="1600200"/>
            <a:ext cx="7772400" cy="75713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Twenty Voting Obstacles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357330"/>
            <a:ext cx="7772399" cy="2362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000" dirty="0"/>
              <a:t>Lorenzo R Cuesta</a:t>
            </a:r>
            <a:br>
              <a:rPr lang="en-US" sz="2000" dirty="0"/>
            </a:br>
            <a:r>
              <a:rPr lang="en-US" sz="2000" dirty="0"/>
              <a:t>Professional Registered Parliamentarian</a:t>
            </a:r>
            <a:br>
              <a:rPr lang="en-US" sz="2000" dirty="0"/>
            </a:br>
            <a:r>
              <a:rPr lang="en-US" sz="2000" dirty="0"/>
              <a:t>National Association of Parliamentarians</a:t>
            </a:r>
            <a:br>
              <a:rPr lang="en-US" sz="2000" dirty="0"/>
            </a:br>
            <a:r>
              <a:rPr lang="en-US" sz="2000" dirty="0"/>
              <a:t>National Training Conference</a:t>
            </a:r>
            <a:br>
              <a:rPr lang="en-US" sz="2000" dirty="0"/>
            </a:br>
            <a:r>
              <a:rPr lang="en-US" sz="2000" dirty="0"/>
              <a:t>October 30, 2020 -- San Antonio, Texas</a:t>
            </a:r>
          </a:p>
          <a:p>
            <a:pPr algn="ctr">
              <a:defRPr/>
            </a:pPr>
            <a:r>
              <a:rPr lang="en-US" sz="2000" dirty="0"/>
              <a:t>RONR 12</a:t>
            </a:r>
            <a:r>
              <a:rPr lang="en-US" sz="2000" baseline="30000" dirty="0"/>
              <a:t>th</a:t>
            </a:r>
            <a:r>
              <a:rPr lang="en-US" sz="2000" dirty="0"/>
              <a:t> Edition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70B865-96B2-4777-9F49-CA04BA2E6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232335-7A09-4FDB-B853-EA4A8393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795E2-E8A5-4885-AF2F-EDE0EF53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18631"/>
          </a:xfrm>
        </p:spPr>
        <p:txBody>
          <a:bodyPr/>
          <a:lstStyle/>
          <a:p>
            <a:r>
              <a:rPr lang="en-US" sz="3800" dirty="0">
                <a:effectLst/>
              </a:rPr>
              <a:t>10. Changing One’s </a:t>
            </a:r>
            <a:r>
              <a:rPr lang="en-US" sz="3800" i="1" u="sng" dirty="0">
                <a:effectLst/>
              </a:rPr>
              <a:t>Non-Ballot</a:t>
            </a:r>
            <a:r>
              <a:rPr lang="en-US" sz="3800" dirty="0">
                <a:effectLst/>
              </a:rPr>
              <a:t> Vote </a:t>
            </a:r>
            <a:r>
              <a:rPr lang="en-US" sz="2000" dirty="0">
                <a:effectLst/>
              </a:rPr>
              <a:t>(45:8)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4135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Chair states…</a:t>
            </a:r>
          </a:p>
          <a:p>
            <a:pPr marL="976313" lvl="1" indent="-514350">
              <a:buFont typeface="+mj-lt"/>
              <a:buAutoNum type="arabicPeriod"/>
            </a:pPr>
            <a:r>
              <a:rPr lang="en-US" i="1" dirty="0"/>
              <a:t>“All in favor of the motion, raise your hand.”</a:t>
            </a:r>
            <a:br>
              <a:rPr lang="en-US" dirty="0"/>
            </a:br>
            <a:r>
              <a:rPr lang="en-US" u="sng" dirty="0"/>
              <a:t>Change, Change, Change</a:t>
            </a:r>
            <a:br>
              <a:rPr lang="en-US" dirty="0"/>
            </a:br>
            <a:endParaRPr lang="en-US" dirty="0"/>
          </a:p>
          <a:p>
            <a:pPr marL="976313" lvl="1" indent="-514350">
              <a:buFont typeface="+mj-lt"/>
              <a:buAutoNum type="arabicPeriod"/>
            </a:pPr>
            <a:r>
              <a:rPr lang="en-US" i="1" dirty="0"/>
              <a:t>“All against the motion, raise your hand.”</a:t>
            </a:r>
            <a:br>
              <a:rPr lang="en-US" i="1" dirty="0"/>
            </a:br>
            <a:r>
              <a:rPr lang="en-US" u="sng" dirty="0"/>
              <a:t>Change, Change, Change</a:t>
            </a:r>
            <a:br>
              <a:rPr lang="en-US" u="sng" dirty="0"/>
            </a:br>
            <a:endParaRPr lang="en-US" u="sng" dirty="0"/>
          </a:p>
          <a:p>
            <a:pPr marL="976313" lvl="1" indent="-514350">
              <a:buFont typeface="+mj-lt"/>
              <a:buAutoNum type="arabicPeriod"/>
            </a:pPr>
            <a:r>
              <a:rPr lang="en-US" i="1" dirty="0"/>
              <a:t>“The affirmative has it.  The motion is adopted.</a:t>
            </a:r>
            <a:br>
              <a:rPr lang="en-US" i="1" dirty="0"/>
            </a:br>
            <a:r>
              <a:rPr lang="en-US" i="1" dirty="0"/>
              <a:t>The treasurer will write a check for $200.”</a:t>
            </a:r>
            <a:br>
              <a:rPr lang="en-US" dirty="0"/>
            </a:br>
            <a:r>
              <a:rPr lang="en-US" u="sng" dirty="0"/>
              <a:t>After this point, unanimous consent is required.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A0B71-36CD-4FB8-B2D1-D8812B14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647E-1FBA-4920-964A-17143A5C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099D7-875C-4EB5-B15D-4D0B98D93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9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11. Right to Interrupt Voting </a:t>
            </a:r>
            <a:r>
              <a:rPr lang="en-US" sz="2000" dirty="0">
                <a:effectLst/>
              </a:rPr>
              <a:t>(45:6)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6943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No! Not even with a </a:t>
            </a:r>
            <a:r>
              <a:rPr lang="en-US" i="1" dirty="0"/>
              <a:t>Privileged Motion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>
                <a:effectLst/>
              </a:rPr>
              <a:t>Not “until all have presumably voted” </a:t>
            </a:r>
            <a:r>
              <a:rPr lang="en-US" sz="2000" i="1" dirty="0">
                <a:effectLst/>
              </a:rPr>
              <a:t>(12</a:t>
            </a:r>
            <a:r>
              <a:rPr lang="en-US" sz="2000" i="1" baseline="30000" dirty="0">
                <a:effectLst/>
              </a:rPr>
              <a:t>th</a:t>
            </a:r>
            <a:r>
              <a:rPr lang="en-US" sz="2000" i="1" dirty="0">
                <a:effectLst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However, there are some exceptions</a:t>
            </a:r>
          </a:p>
          <a:p>
            <a:pPr marL="912813" lvl="1" indent="-514350">
              <a:buFont typeface="+mj-lt"/>
              <a:buAutoNum type="alphaLcPeriod"/>
            </a:pPr>
            <a:r>
              <a:rPr lang="en-US" dirty="0"/>
              <a:t>For Incidental Motions related to the voting process or method.</a:t>
            </a:r>
          </a:p>
          <a:p>
            <a:pPr marL="912813" lvl="1" indent="-514350">
              <a:buFont typeface="+mj-lt"/>
              <a:buAutoNum type="alphaLcPeriod"/>
            </a:pPr>
            <a:r>
              <a:rPr lang="en-US" dirty="0"/>
              <a:t>Before any member has actually voted</a:t>
            </a:r>
          </a:p>
          <a:p>
            <a:pPr marL="912813" lvl="1" indent="-514350">
              <a:buFont typeface="+mj-lt"/>
              <a:buAutoNum type="alphaLcPeriod"/>
            </a:pPr>
            <a:r>
              <a:rPr lang="en-US" dirty="0"/>
              <a:t>For transacting other business during the tabulation or ballot voting</a:t>
            </a:r>
          </a:p>
          <a:p>
            <a:pPr marL="912813" lvl="1" indent="-514350">
              <a:buFont typeface="+mj-lt"/>
              <a:buAutoNum type="alphaLcPeriod"/>
            </a:pPr>
            <a:r>
              <a:rPr lang="en-US" dirty="0"/>
              <a:t>For </a:t>
            </a:r>
            <a:r>
              <a:rPr lang="en-US" i="1" dirty="0"/>
              <a:t>Points of Order </a:t>
            </a:r>
            <a:r>
              <a:rPr lang="en-US" dirty="0"/>
              <a:t>related to the voting process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38421-D1A7-4131-B0B9-65DD40BF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0B612-6EA3-4766-A7EB-6E59A496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51829-72F7-43D5-BC85-0CFC4ED0A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0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13. Retake vs Recount </a:t>
            </a:r>
            <a:r>
              <a:rPr lang="en-US" sz="2000" dirty="0">
                <a:effectLst/>
              </a:rPr>
              <a:t>(29:1; 45:41)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500444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i="1" dirty="0"/>
              <a:t>Retake</a:t>
            </a:r>
            <a:r>
              <a:rPr lang="en-US" dirty="0"/>
              <a:t> (</a:t>
            </a:r>
            <a:r>
              <a:rPr lang="en-US" i="1" dirty="0"/>
              <a:t>Division of the Assembly</a:t>
            </a:r>
            <a:r>
              <a:rPr lang="en-US" dirty="0"/>
              <a:t>)  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This a </a:t>
            </a:r>
            <a:r>
              <a:rPr lang="en-US" i="1" dirty="0"/>
              <a:t>Demand  </a:t>
            </a:r>
            <a:r>
              <a:rPr lang="en-US" sz="2000" i="1" dirty="0"/>
              <a:t>(29:1)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Inconclusive voice vote or show of hand vote …is taken by </a:t>
            </a:r>
            <a:r>
              <a:rPr lang="en-US" u="sng" dirty="0"/>
              <a:t>rising.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Inconclusive </a:t>
            </a:r>
            <a:r>
              <a:rPr lang="en-US" u="sng" dirty="0"/>
              <a:t>voice vote </a:t>
            </a:r>
            <a:r>
              <a:rPr lang="en-US" dirty="0"/>
              <a:t>is never taken by show of hands, except by a motion or in small comm.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Recount </a:t>
            </a:r>
            <a:r>
              <a:rPr lang="en-US" sz="2000" i="1" dirty="0"/>
              <a:t>(45:41)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This is an </a:t>
            </a:r>
            <a:r>
              <a:rPr lang="en-US" i="1" dirty="0"/>
              <a:t>Incidental Motion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Recounts votes or challenges teller’s tabulations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Short lifespan same as </a:t>
            </a:r>
            <a:r>
              <a:rPr lang="en-US" i="1" dirty="0"/>
              <a:t>Lay on the Table, Recon.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C9015-2F1F-418B-A10E-4DCE5A7C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9477F-E3E6-4EA8-8B4D-C7DBD597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21C90-5164-43A4-8765-94EE6773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6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14. Ballot – Secret vs Open </a:t>
            </a:r>
            <a:r>
              <a:rPr lang="en-US" sz="2000" dirty="0">
                <a:effectLst/>
              </a:rPr>
              <a:t>(45:20; 45:28)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363791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Bylaw to vote by ballot cannot be suspended.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Chair may vote by ballot with the assembly.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Secret Ballot – Unsigned, folded ballot is submitted </a:t>
            </a:r>
            <a:r>
              <a:rPr lang="en-US" i="1" u="sng" dirty="0"/>
              <a:t>directly</a:t>
            </a:r>
            <a:r>
              <a:rPr lang="en-US" dirty="0"/>
              <a:t> to the tellers.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Ballot – Ballot with printed name is submitted </a:t>
            </a:r>
            <a:r>
              <a:rPr lang="en-US" i="1" u="sng" dirty="0"/>
              <a:t>directly</a:t>
            </a:r>
            <a:r>
              <a:rPr lang="en-US" dirty="0"/>
              <a:t> to tellers. </a:t>
            </a:r>
            <a:br>
              <a:rPr lang="en-US" dirty="0"/>
            </a:br>
            <a:r>
              <a:rPr lang="en-US" dirty="0"/>
              <a:t>Same as Roll Call vote but with some privacy.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62FC-0134-4EA9-A625-48C81F6E6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ADCE1-5B61-4BF1-B49C-BF4954F29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5C5FE-447A-4B59-8393-0C0043A7C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2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15. Vote by Mail </a:t>
            </a:r>
            <a:r>
              <a:rPr lang="en-US" sz="2000" dirty="0">
                <a:effectLst/>
              </a:rPr>
              <a:t>(45:57-61)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066800"/>
            <a:ext cx="8388350" cy="5678478"/>
          </a:xfrm>
        </p:spPr>
        <p:txBody>
          <a:bodyPr/>
          <a:lstStyle/>
          <a:p>
            <a:r>
              <a:rPr lang="en-US" b="1" dirty="0"/>
              <a:t>Vote is not secret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If it is </a:t>
            </a:r>
            <a:r>
              <a:rPr lang="en-US" u="sng" dirty="0"/>
              <a:t>self</a:t>
            </a:r>
            <a:r>
              <a:rPr lang="en-US" dirty="0"/>
              <a:t>-addressed on the return envelope that is addressed to the secretary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Printed ballot with space for </a:t>
            </a:r>
            <a:r>
              <a:rPr lang="en-US" u="sng" dirty="0"/>
              <a:t>voter’s signature</a:t>
            </a:r>
            <a:br>
              <a:rPr lang="en-US" dirty="0"/>
            </a:br>
            <a:r>
              <a:rPr lang="en-US" sz="1000" dirty="0"/>
              <a:t>    </a:t>
            </a:r>
          </a:p>
          <a:p>
            <a:r>
              <a:rPr lang="en-US" b="1" dirty="0"/>
              <a:t>Vote is secret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Self-addressed only on outer return envelope to the secretary - OK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Inner return envelope with space for voter  signature on envelope, but never on ballot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AD0C9-2244-4A4B-9035-37DEA77E6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D5702-22BE-4DBA-B697-B09973DE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EBA3-CCA5-4C9D-AE4B-F6DAE604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2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16. Point of Order and the Timing  </a:t>
            </a:r>
            <a:r>
              <a:rPr lang="en-US" sz="2000" dirty="0">
                <a:effectLst/>
              </a:rPr>
              <a:t>(23:1)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066800"/>
            <a:ext cx="8388350" cy="49859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i="1" dirty="0"/>
              <a:t>Point of Order </a:t>
            </a:r>
            <a:r>
              <a:rPr lang="en-US" dirty="0"/>
              <a:t>is valid if it is raised promptly at the time the breach occurs. </a:t>
            </a:r>
            <a:r>
              <a:rPr lang="en-US" sz="2000" dirty="0"/>
              <a:t>(23:5)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Exception – If </a:t>
            </a:r>
            <a:r>
              <a:rPr lang="en-US" u="sng" dirty="0"/>
              <a:t>force and effect </a:t>
            </a:r>
            <a:r>
              <a:rPr lang="en-US" sz="2000" dirty="0"/>
              <a:t>(12</a:t>
            </a:r>
            <a:r>
              <a:rPr lang="en-US" sz="2000" baseline="30000" dirty="0"/>
              <a:t>th</a:t>
            </a:r>
            <a:r>
              <a:rPr lang="en-US" sz="2000" dirty="0"/>
              <a:t>) </a:t>
            </a:r>
            <a:r>
              <a:rPr lang="en-US" dirty="0"/>
              <a:t>is of a </a:t>
            </a:r>
            <a:r>
              <a:rPr lang="en-US" i="1" dirty="0"/>
              <a:t>Continuing Nature </a:t>
            </a:r>
            <a:r>
              <a:rPr lang="en-US" sz="2000" i="1" dirty="0"/>
              <a:t>(23:6)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Conflict with Bylaws; </a:t>
            </a:r>
            <a:r>
              <a:rPr lang="en-US" sz="2000" dirty="0"/>
              <a:t>(10:26(1)n1)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Conflict with federal/state/local laws; 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Conflicts with existing adopted main motion;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Violates </a:t>
            </a:r>
            <a:r>
              <a:rPr lang="en-US" i="1" dirty="0"/>
              <a:t>Fundamental Principles of Parliamentary</a:t>
            </a:r>
            <a:r>
              <a:rPr lang="en-US" dirty="0"/>
              <a:t> Law; </a:t>
            </a:r>
            <a:r>
              <a:rPr lang="en-US" sz="2000" dirty="0"/>
              <a:t>(23:6; 25:9)</a:t>
            </a:r>
          </a:p>
          <a:p>
            <a:pPr marL="976313" lvl="1" indent="-514350">
              <a:buFont typeface="+mj-lt"/>
              <a:buAutoNum type="alphaLcPeriod"/>
            </a:pPr>
            <a:r>
              <a:rPr lang="en-US" dirty="0"/>
              <a:t>Violates </a:t>
            </a:r>
            <a:r>
              <a:rPr lang="en-US" i="1" dirty="0"/>
              <a:t>Basic Rights of an individual member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8B31F-B6C3-462D-8FB5-686965AD2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84C03-C24D-46C5-B2F0-678DA465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377ED-D18F-4A7B-823C-D59B02B3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1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590931"/>
          </a:xfrm>
        </p:spPr>
        <p:txBody>
          <a:bodyPr/>
          <a:lstStyle/>
          <a:p>
            <a:r>
              <a:rPr lang="en-US" sz="3600" dirty="0">
                <a:effectLst/>
              </a:rPr>
              <a:t>17. MEM where a </a:t>
            </a:r>
            <a:r>
              <a:rPr lang="en-US" sz="3600" u="sng" dirty="0">
                <a:effectLst/>
              </a:rPr>
              <a:t>Majority &gt; 2/3</a:t>
            </a:r>
            <a:r>
              <a:rPr lang="en-US" sz="3600" dirty="0">
                <a:effectLst/>
              </a:rPr>
              <a:t> </a:t>
            </a:r>
            <a:r>
              <a:rPr lang="en-US" sz="2000" dirty="0">
                <a:effectLst/>
              </a:rPr>
              <a:t>(t48-49)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93" y="1142283"/>
            <a:ext cx="8388350" cy="49675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Instead of 2/3 Vote, a </a:t>
            </a:r>
            <a:r>
              <a:rPr lang="en-US" i="1" dirty="0"/>
              <a:t>Majority of Entire Membership </a:t>
            </a:r>
            <a:r>
              <a:rPr lang="en-US" dirty="0"/>
              <a:t>(with/without Previous Notice) is required </a:t>
            </a:r>
            <a:r>
              <a:rPr lang="en-US" sz="2000" dirty="0"/>
              <a:t>(6 of 9) </a:t>
            </a:r>
            <a:r>
              <a:rPr lang="en-US" dirty="0"/>
              <a:t>to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Adopt Parliamentary 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Adopt/Amend/Rescind </a:t>
            </a:r>
            <a:r>
              <a:rPr lang="en-US" i="1" dirty="0"/>
              <a:t>Special Rule of Order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Amend or Adopt an Agenda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Amend the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Amend/Rescind Something </a:t>
            </a:r>
            <a:r>
              <a:rPr lang="en-US" dirty="0" err="1"/>
              <a:t>Prev</a:t>
            </a:r>
            <a:r>
              <a:rPr lang="en-US" dirty="0"/>
              <a:t> Adopted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Discharge  a Committee </a:t>
            </a:r>
            <a:r>
              <a:rPr lang="en-US" sz="2000" i="1" dirty="0"/>
              <a:t>(36:4)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2D4A1-8BC0-4F19-A67C-6BF20C30A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3A13B-8FED-477E-AD7B-8C60BC996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675C0-CE9D-4B56-913E-8E4F2882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0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18. Odd Voting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937" y="892985"/>
            <a:ext cx="8388350" cy="55215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Demand (</a:t>
            </a:r>
            <a:r>
              <a:rPr lang="en-US" sz="2800" i="1" dirty="0"/>
              <a:t>Division; Orders of Day; Pull; </a:t>
            </a:r>
            <a:r>
              <a:rPr lang="en-US" sz="2800" dirty="0"/>
              <a:t>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Tie – Chair may choose to vote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Negative Vote (Maj or 2/3) – </a:t>
            </a:r>
            <a:r>
              <a:rPr lang="en-US" sz="2800" i="1" dirty="0"/>
              <a:t>Appeal; Obj. to Consideration </a:t>
            </a:r>
            <a:r>
              <a:rPr lang="en-US" sz="2000" i="1" dirty="0"/>
              <a:t>(24:3; 26:2)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Required Notice – </a:t>
            </a:r>
            <a:r>
              <a:rPr lang="en-US" sz="2800" i="1" dirty="0" err="1"/>
              <a:t>Disch</a:t>
            </a:r>
            <a:r>
              <a:rPr lang="en-US" sz="2800" i="1" dirty="0"/>
              <a:t> Comm, Rescind, ASPA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/>
              <a:t>Discharge a Committee </a:t>
            </a:r>
            <a:r>
              <a:rPr lang="en-US" sz="2800" dirty="0"/>
              <a:t>during partial/no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Adopt vs Amend Agenda (or Minutes)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Open vs Close Nominations (or Polls)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/>
              <a:t>Reconsider</a:t>
            </a:r>
            <a:r>
              <a:rPr lang="en-US" sz="2800" dirty="0"/>
              <a:t> (Maj in assembly; 2/3 vote in committee)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Zoom and 3</a:t>
            </a:r>
            <a:r>
              <a:rPr lang="en-US" sz="2800" baseline="30000" dirty="0"/>
              <a:t>rd</a:t>
            </a:r>
            <a:r>
              <a:rPr lang="en-US" sz="2800" dirty="0"/>
              <a:t> party app procedure (Poll? Buttons?)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does it say in the bylaws?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7A243-FFCB-4541-93FD-2747EB4B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49033-D81E-48D5-BBBE-ABC97A1A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41799-DB6C-42F6-9595-7ECCF60F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6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1B2BF-C570-4727-A9B4-920BA859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Robert Disapproves of the Following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2C66C-FCCB-4079-875F-ECE4E98D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9727D-20EF-4F3A-9B52-F7E074CC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712AE-2367-4649-873E-6CA172CF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42D9424-811E-4F36-BCBF-5D09476FF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55207"/>
              </p:ext>
            </p:extLst>
          </p:nvPr>
        </p:nvGraphicFramePr>
        <p:xfrm>
          <a:off x="533400" y="1397000"/>
          <a:ext cx="7981950" cy="386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16919058"/>
                    </a:ext>
                  </a:extLst>
                </a:gridCol>
                <a:gridCol w="4171950">
                  <a:extLst>
                    <a:ext uri="{9D8B030D-6E8A-4147-A177-3AD203B41FA5}">
                      <a16:colId xmlns:a16="http://schemas.microsoft.com/office/drawing/2014/main" val="4181756804"/>
                    </a:ext>
                  </a:extLst>
                </a:gridCol>
              </a:tblGrid>
              <a:tr h="2565400">
                <a:tc>
                  <a:txBody>
                    <a:bodyPr/>
                    <a:lstStyle/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Cumulative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(46:43)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Preferential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(45:69)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Plurality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(44:11)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Proxy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(45:70)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Absentee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(45:56)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 startAt="6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Straw Vote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(45:72)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 startAt="6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“So moved”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(10:9)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 startAt="6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Reaffirm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(10:10)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 startAt="6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Refrain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(10:11)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AutoNum type="arabicPeriod" startAt="6"/>
                      </a:pPr>
                      <a:r>
                        <a:rPr lang="en-US" sz="2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Neg. Motions </a:t>
                      </a:r>
                      <a:r>
                        <a:rPr lang="en-US" sz="20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(10:12)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8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643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19. </a:t>
            </a:r>
            <a:r>
              <a:rPr lang="en-US" i="1" dirty="0">
                <a:effectLst/>
              </a:rPr>
              <a:t>Cumulative; Preferential; Plurality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5041380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b="1" i="1" dirty="0"/>
              <a:t>Cumulative: </a:t>
            </a:r>
            <a:r>
              <a:rPr lang="en-US" sz="2000" dirty="0"/>
              <a:t>(46:43)</a:t>
            </a:r>
            <a:br>
              <a:rPr lang="en-US" dirty="0"/>
            </a:br>
            <a:r>
              <a:rPr lang="en-US" dirty="0"/>
              <a:t>Member must vote for 3 of 5 candidates.  He is allowed to submit 3 votes for one candidate.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i="1" dirty="0"/>
              <a:t>Preferential: </a:t>
            </a:r>
            <a:r>
              <a:rPr lang="en-US" sz="2000" dirty="0"/>
              <a:t>(45:69)</a:t>
            </a:r>
            <a:br>
              <a:rPr lang="en-US" dirty="0"/>
            </a:br>
            <a:r>
              <a:rPr lang="en-US" dirty="0"/>
              <a:t>Elimination of candidate with lowest number of votes, their vote being redistributed.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i="1" dirty="0"/>
              <a:t>Plurality: </a:t>
            </a:r>
            <a:r>
              <a:rPr lang="en-US" sz="2000" dirty="0"/>
              <a:t>(44:11)</a:t>
            </a:r>
            <a:br>
              <a:rPr lang="en-US" dirty="0"/>
            </a:br>
            <a:r>
              <a:rPr lang="en-US" dirty="0"/>
              <a:t>Largest number of votes.</a:t>
            </a:r>
            <a:br>
              <a:rPr lang="en-US" dirty="0"/>
            </a:br>
            <a:r>
              <a:rPr lang="en-US" sz="1600" dirty="0"/>
              <a:t>   </a:t>
            </a:r>
            <a:br>
              <a:rPr lang="en-US" dirty="0"/>
            </a:br>
            <a:r>
              <a:rPr lang="en-US" i="1" dirty="0"/>
              <a:t>All of these are legal only if bylaws say so.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B952D-2537-46D2-8E02-B860DBC0B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3A6B4-C16A-4C2D-9842-47ED3CC1C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1AE10-B59A-4154-B419-5FF36D22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7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1. </a:t>
            </a:r>
            <a:r>
              <a:rPr lang="en-US" sz="3600" dirty="0">
                <a:effectLst/>
              </a:rPr>
              <a:t>Votes Cast vs Votes Filled-positions </a:t>
            </a:r>
            <a:r>
              <a:rPr lang="en-US" sz="2000" dirty="0">
                <a:effectLst/>
              </a:rPr>
              <a:t>(44:7)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49280"/>
            <a:ext cx="8686800" cy="46720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i="1" dirty="0"/>
              <a:t>“Majority of votes cast”</a:t>
            </a:r>
            <a:br>
              <a:rPr lang="en-US" dirty="0"/>
            </a:br>
            <a:r>
              <a:rPr lang="en-US" dirty="0"/>
              <a:t>Board has 15 members (Majority = 8)</a:t>
            </a:r>
            <a:br>
              <a:rPr lang="en-US" dirty="0"/>
            </a:br>
            <a:r>
              <a:rPr lang="en-US" u="sng" dirty="0"/>
              <a:t>Votes cast </a:t>
            </a:r>
            <a:r>
              <a:rPr lang="en-US" dirty="0"/>
              <a:t>= 9:  (Yes = 6; No = 3)</a:t>
            </a:r>
            <a:br>
              <a:rPr lang="en-US" dirty="0"/>
            </a:br>
            <a:r>
              <a:rPr lang="en-US" dirty="0"/>
              <a:t>Did not vote or were absent = 6</a:t>
            </a:r>
            <a:br>
              <a:rPr lang="en-US" dirty="0"/>
            </a:br>
            <a:r>
              <a:rPr lang="en-US" dirty="0"/>
              <a:t>Adopted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“Majority of board members (filled-positions)” </a:t>
            </a:r>
            <a:br>
              <a:rPr lang="en-US" dirty="0"/>
            </a:br>
            <a:r>
              <a:rPr lang="en-US" dirty="0"/>
              <a:t>Board has </a:t>
            </a:r>
            <a:r>
              <a:rPr lang="en-US" u="sng" dirty="0"/>
              <a:t>15 members </a:t>
            </a:r>
            <a:r>
              <a:rPr lang="en-US" dirty="0"/>
              <a:t>(Majority = 8)</a:t>
            </a:r>
            <a:br>
              <a:rPr lang="en-US" dirty="0"/>
            </a:br>
            <a:r>
              <a:rPr lang="en-US" dirty="0"/>
              <a:t>Votes cast = 7:  (Yes = 7; No = 0)</a:t>
            </a:r>
            <a:br>
              <a:rPr lang="en-US" dirty="0"/>
            </a:br>
            <a:r>
              <a:rPr lang="en-US" dirty="0"/>
              <a:t>Did not vote or were absent = 8</a:t>
            </a:r>
            <a:br>
              <a:rPr lang="en-US" dirty="0"/>
            </a:br>
            <a:r>
              <a:rPr lang="en-US" dirty="0"/>
              <a:t>Not adopted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43731-8CEB-48B8-986C-A42FF928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D0252-256A-4179-B460-CAA004DB2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386CF-670D-4B9F-9414-083943B5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6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20. </a:t>
            </a:r>
            <a:r>
              <a:rPr lang="en-US" i="1" dirty="0">
                <a:effectLst/>
              </a:rPr>
              <a:t>Proxy </a:t>
            </a:r>
            <a:r>
              <a:rPr lang="en-US" dirty="0">
                <a:effectLst/>
              </a:rPr>
              <a:t>and </a:t>
            </a:r>
            <a:r>
              <a:rPr lang="en-US" i="1" dirty="0">
                <a:effectLst/>
              </a:rPr>
              <a:t>Absentee Voting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838248"/>
          </a:xfrm>
        </p:spPr>
        <p:txBody>
          <a:bodyPr/>
          <a:lstStyle/>
          <a:p>
            <a:pPr marL="514350" indent="-514350">
              <a:buFont typeface="+mj-lt"/>
              <a:buAutoNum type="alphaLcPeriod" startAt="4"/>
            </a:pPr>
            <a:r>
              <a:rPr lang="en-US" b="1" i="1" dirty="0"/>
              <a:t>Proxy Voting: </a:t>
            </a:r>
            <a:r>
              <a:rPr lang="en-US" sz="2000" dirty="0"/>
              <a:t>(45:70)</a:t>
            </a:r>
            <a:br>
              <a:rPr lang="en-US" sz="2000" dirty="0"/>
            </a:br>
            <a:r>
              <a:rPr lang="en-US" sz="2000" i="1" dirty="0"/>
              <a:t>“</a:t>
            </a:r>
            <a:r>
              <a:rPr lang="en-US" i="1" dirty="0"/>
              <a:t>Should neither be allowed nor required because proxy voting is incompatible with the essential characteristic of a deliberative assembly.” </a:t>
            </a:r>
            <a:br>
              <a:rPr lang="en-US" dirty="0"/>
            </a:br>
            <a:r>
              <a:rPr lang="en-US" sz="1200" dirty="0"/>
              <a:t>   </a:t>
            </a:r>
          </a:p>
          <a:p>
            <a:pPr marL="514350" indent="-514350">
              <a:buFont typeface="+mj-lt"/>
              <a:buAutoNum type="alphaLcPeriod" startAt="4"/>
            </a:pPr>
            <a:r>
              <a:rPr lang="en-US" b="1" i="1" dirty="0"/>
              <a:t>Absentee Voting: </a:t>
            </a:r>
            <a:r>
              <a:rPr lang="en-US" sz="2000" dirty="0"/>
              <a:t>(45:56)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The right to vote is limited to those who are actually present.”</a:t>
            </a:r>
            <a:br>
              <a:rPr lang="en-US" i="1" dirty="0"/>
            </a:br>
            <a:r>
              <a:rPr lang="en-US" dirty="0"/>
              <a:t>Voting should not be a combination of votes from mailed ballots and from those present.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E2E0F-2F26-4045-9541-5070E0BF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5E734-EA17-4E9F-B80A-B364679E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94D6E-06D0-4F32-BBF9-6A3D0E3B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3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21. </a:t>
            </a:r>
            <a:r>
              <a:rPr lang="en-US" i="1" dirty="0">
                <a:effectLst/>
              </a:rPr>
              <a:t>Straw Vote </a:t>
            </a:r>
            <a:r>
              <a:rPr lang="en-US" dirty="0">
                <a:effectLst/>
              </a:rPr>
              <a:t>and </a:t>
            </a:r>
            <a:r>
              <a:rPr lang="en-US" i="1" dirty="0">
                <a:effectLst/>
              </a:rPr>
              <a:t>“So Moved”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838248"/>
          </a:xfrm>
        </p:spPr>
        <p:txBody>
          <a:bodyPr/>
          <a:lstStyle/>
          <a:p>
            <a:pPr marL="514350" indent="-514350">
              <a:buFont typeface="+mj-lt"/>
              <a:buAutoNum type="alphaLcPeriod" startAt="6"/>
            </a:pPr>
            <a:r>
              <a:rPr lang="en-US" b="1" i="1" dirty="0"/>
              <a:t>Straw Vote: </a:t>
            </a:r>
            <a:r>
              <a:rPr lang="en-US" sz="2000" dirty="0"/>
              <a:t>(45:72)</a:t>
            </a:r>
            <a:br>
              <a:rPr lang="en-US" dirty="0"/>
            </a:br>
            <a:r>
              <a:rPr lang="en-US" i="1" dirty="0"/>
              <a:t>“A Straw Vote neither adopts nor rejects a measure and hence it is dilatory.”  </a:t>
            </a:r>
            <a:r>
              <a:rPr lang="en-US" dirty="0"/>
              <a:t>Assembly should go into </a:t>
            </a:r>
            <a:r>
              <a:rPr lang="en-US" i="1" dirty="0"/>
              <a:t>COW</a:t>
            </a:r>
            <a:r>
              <a:rPr lang="en-US" dirty="0"/>
              <a:t> or </a:t>
            </a:r>
            <a:r>
              <a:rPr lang="en-US" i="1" dirty="0" err="1"/>
              <a:t>qCOW</a:t>
            </a:r>
            <a:r>
              <a:rPr lang="en-US" dirty="0"/>
              <a:t> where voting results are just a recommendation.</a:t>
            </a:r>
            <a:br>
              <a:rPr lang="en-US" i="1" dirty="0"/>
            </a:br>
            <a:r>
              <a:rPr lang="en-US" sz="1200" i="1" dirty="0"/>
              <a:t>   </a:t>
            </a:r>
          </a:p>
          <a:p>
            <a:pPr marL="514350" indent="-514350">
              <a:buFont typeface="+mj-lt"/>
              <a:buAutoNum type="alphaLcPeriod" startAt="6"/>
            </a:pPr>
            <a:r>
              <a:rPr lang="en-US" b="1" i="1" dirty="0"/>
              <a:t>“So moved”: </a:t>
            </a:r>
            <a:r>
              <a:rPr lang="en-US" sz="2000" dirty="0"/>
              <a:t>(10:9)</a:t>
            </a:r>
            <a:br>
              <a:rPr lang="en-US" sz="2000" dirty="0"/>
            </a:br>
            <a:r>
              <a:rPr lang="en-US" i="1" dirty="0"/>
              <a:t>“A motion should be worded in a concise, unambiguous, and complete form appropriate to such a purpose.  </a:t>
            </a:r>
            <a:br>
              <a:rPr lang="en-US" i="1" dirty="0"/>
            </a:b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BE7B0-4395-414F-93ED-AD15C3C72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901A6-7A2D-4AC9-A31C-90B4FC74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2B808-081E-4348-9894-5807EB45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4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Seriously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08111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Votes Cast vs Votes of Filled-positions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“If there is no objection”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 the Motion 4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Very Limited Right to Abstain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Rare Conflict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Right to Interrupt Voting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“Intrinsically Irrelevant Negative Vote”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5DAF7-7D25-49E0-BD8C-81705311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CFD32-3607-4B49-948E-A9794C71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E477E-77CF-452C-8CFD-49FEFEBA1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9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167" y="533401"/>
            <a:ext cx="8388350" cy="606627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800" dirty="0">
                <a:latin typeface="Chiller" panose="04020404031007020602" pitchFamily="82" charset="0"/>
              </a:rPr>
              <a:t>Beware of the Parliamentary Quicksand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40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/>
              <a:t>Any Comments?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/>
              <a:t>Any Answers?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0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/>
              <a:t>Lorenzo R Cuesta, PRP</a:t>
            </a:r>
            <a:br>
              <a:rPr lang="en-US" sz="2400" dirty="0"/>
            </a:br>
            <a:r>
              <a:rPr lang="en-US" sz="2400" dirty="0"/>
              <a:t>parliam@roberts-rules.com</a:t>
            </a:r>
            <a:br>
              <a:rPr lang="en-US" sz="2400" dirty="0"/>
            </a:br>
            <a:r>
              <a:rPr lang="en-US" sz="2400" dirty="0"/>
              <a:t>http://www.roberts-rules.com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F4D8C-468B-4B72-86B3-01728EDD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53D2-B0AF-405C-8DF9-F84A87A0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CD8D8-AE91-4CE2-A9D6-BE4CB325C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5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2. </a:t>
            </a:r>
            <a:r>
              <a:rPr lang="en-US" i="1" dirty="0">
                <a:effectLst/>
              </a:rPr>
              <a:t>“If There is No Objection” </a:t>
            </a:r>
            <a:r>
              <a:rPr lang="en-US" sz="2000" dirty="0">
                <a:effectLst/>
              </a:rPr>
              <a:t>(4:58-59)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143000"/>
            <a:ext cx="8388350" cy="5115246"/>
          </a:xfrm>
        </p:spPr>
        <p:txBody>
          <a:bodyPr/>
          <a:lstStyle/>
          <a:p>
            <a:r>
              <a:rPr lang="en-US" i="1" dirty="0"/>
              <a:t>“If there is no objection, the board will adopt a motion to …” </a:t>
            </a:r>
            <a:r>
              <a:rPr lang="en-US" sz="2000" i="1" dirty="0"/>
              <a:t>(Zoom?)</a:t>
            </a:r>
          </a:p>
          <a:p>
            <a:r>
              <a:rPr lang="en-US" dirty="0"/>
              <a:t>Used in absence of opposition to routine business</a:t>
            </a:r>
          </a:p>
          <a:p>
            <a:r>
              <a:rPr lang="en-US" dirty="0"/>
              <a:t>Unanimous Consent means that the opposition acquiesces.</a:t>
            </a:r>
          </a:p>
          <a:p>
            <a:r>
              <a:rPr lang="en-US" dirty="0"/>
              <a:t>In Minutes: </a:t>
            </a:r>
            <a:r>
              <a:rPr lang="en-US" i="1" dirty="0"/>
              <a:t>“Without objection a motion to … was adopted”</a:t>
            </a:r>
          </a:p>
          <a:p>
            <a:r>
              <a:rPr lang="en-US" dirty="0"/>
              <a:t>An </a:t>
            </a:r>
            <a:r>
              <a:rPr lang="en-US" u="sng" dirty="0"/>
              <a:t>objection</a:t>
            </a:r>
            <a:r>
              <a:rPr lang="en-US" dirty="0"/>
              <a:t> restores the 6 formal steps to handling a motion as required by Robert.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46C7C-E929-49F7-8AFE-5629F72E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F031F-370C-4BFB-8C13-284EBEFB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27143-122D-4DF3-8027-17E3712F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5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3. State the Main Motion 4 times </a:t>
            </a:r>
            <a:r>
              <a:rPr lang="en-US" sz="2000" dirty="0">
                <a:effectLst/>
              </a:rPr>
              <a:t>(4:43)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511524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Step 3</a:t>
            </a:r>
            <a:r>
              <a:rPr lang="en-US" b="1" dirty="0"/>
              <a:t>. State the motion</a:t>
            </a:r>
            <a:br>
              <a:rPr lang="en-US" b="1" dirty="0"/>
            </a:br>
            <a:r>
              <a:rPr lang="en-US" b="1" dirty="0"/>
              <a:t>   </a:t>
            </a:r>
            <a:r>
              <a:rPr lang="en-US" i="1" dirty="0"/>
              <a:t>“It is moved and seconded …”</a:t>
            </a:r>
          </a:p>
          <a:p>
            <a:pPr marL="0" indent="0">
              <a:buNone/>
            </a:pPr>
            <a:r>
              <a:rPr lang="en-US" b="1" u="sng" dirty="0"/>
              <a:t>Step 4. </a:t>
            </a:r>
            <a:r>
              <a:rPr lang="en-US" b="1" dirty="0"/>
              <a:t>During debate, restate the motion (as amended) and upon request</a:t>
            </a:r>
            <a:br>
              <a:rPr lang="en-US" i="1" dirty="0"/>
            </a:br>
            <a:r>
              <a:rPr lang="en-US" i="1" dirty="0"/>
              <a:t>   “The Main motion (as amended) is …”</a:t>
            </a:r>
          </a:p>
          <a:p>
            <a:pPr marL="0" indent="0">
              <a:buNone/>
            </a:pPr>
            <a:r>
              <a:rPr lang="en-US" b="1" u="sng" dirty="0"/>
              <a:t>Step 5. </a:t>
            </a:r>
            <a:r>
              <a:rPr lang="en-US" b="1" dirty="0"/>
              <a:t>Put the Question to a vote</a:t>
            </a:r>
            <a:br>
              <a:rPr lang="en-US" i="1" dirty="0"/>
            </a:br>
            <a:r>
              <a:rPr lang="en-US" i="1" dirty="0"/>
              <a:t>   “The motion before you is …”</a:t>
            </a:r>
          </a:p>
          <a:p>
            <a:pPr marL="0" indent="0">
              <a:buNone/>
            </a:pPr>
            <a:r>
              <a:rPr lang="en-US" b="1" u="sng" dirty="0"/>
              <a:t>Step 6. </a:t>
            </a:r>
            <a:r>
              <a:rPr lang="en-US" b="1" dirty="0"/>
              <a:t>Announce the result of the vote</a:t>
            </a:r>
            <a:br>
              <a:rPr lang="en-US" i="1" dirty="0"/>
            </a:br>
            <a:r>
              <a:rPr lang="en-US" i="1" dirty="0"/>
              <a:t>   “A motion to  … has been adopted.”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2BE4B-F13B-4A57-ABD6-7DBFA0B3A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C0CC5-D6BD-47C4-B3EF-EE89528FB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39CFF-DA4E-484F-95D4-BC9643D5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9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199" cy="646331"/>
          </a:xfrm>
        </p:spPr>
        <p:txBody>
          <a:bodyPr/>
          <a:lstStyle/>
          <a:p>
            <a:r>
              <a:rPr lang="en-US" dirty="0">
                <a:effectLst/>
              </a:rPr>
              <a:t>5. </a:t>
            </a:r>
            <a:r>
              <a:rPr lang="en-US" sz="3600" dirty="0">
                <a:effectLst/>
              </a:rPr>
              <a:t>“Intrinsically Irrelevant Neg Vote” </a:t>
            </a:r>
            <a:r>
              <a:rPr lang="en-US" sz="2000" dirty="0">
                <a:effectLst/>
              </a:rPr>
              <a:t>(4:35;44:9(a))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963162"/>
            <a:ext cx="8388350" cy="506908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Sometimes, the taking of the negative vote is unwise, maybe even marginally illegal.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To adopt the Agenda – really?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To adopt the Minutes – really?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To accept a Resignation – really?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To adopt a Report – really?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Courtesy Resolution – just not done (59:78)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Petition: e.g., </a:t>
            </a:r>
            <a:r>
              <a:rPr lang="en-US" sz="2600" i="1" dirty="0"/>
              <a:t>“Five signatures required to propose the consideration of a resolution.” (4:35)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Any election (45:25)</a:t>
            </a:r>
          </a:p>
          <a:p>
            <a:pPr marL="912813" lvl="1" indent="-514350">
              <a:buFont typeface="+mj-lt"/>
              <a:buAutoNum type="arabicPeriod"/>
            </a:pPr>
            <a:r>
              <a:rPr lang="en-US" sz="2600" dirty="0"/>
              <a:t>Adjournment (some) (21:15)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979A9-8269-4E47-A555-3D40EAE3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97A93-386B-4554-A180-FA5000DD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84187-5FD4-4ADE-AEF1-1A59DF5A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6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6. The Limited Right to Abstain </a:t>
            </a:r>
            <a:r>
              <a:rPr lang="en-US" sz="2000" dirty="0">
                <a:effectLst/>
              </a:rPr>
              <a:t>(45:3)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52431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member cannot be compelled to vote.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is the fiduciary duty of every member to express his opinion on a question by voting.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>
                <a:effectLst/>
              </a:rPr>
              <a:t>If a delegate abstains, the delegate denies his constituents the right to participate in the vote.  The delegate’s vote is not the issue.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Abstain means no participation – cannot make a motion, second it, debate it, vote, or make faces.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0E5AB-05DA-4345-92AD-15973DAC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C417B-C195-4513-B61E-401E1F06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D269F-7D24-462A-B84F-E49031F9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4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7. Conflict of Interest </a:t>
            </a:r>
            <a:r>
              <a:rPr lang="en-US" sz="2000" dirty="0">
                <a:effectLst/>
              </a:rPr>
              <a:t>(45:4-5)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45044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Maybe so:</a:t>
            </a:r>
            <a:br>
              <a:rPr lang="en-US" i="1" dirty="0"/>
            </a:br>
            <a:r>
              <a:rPr lang="en-US" i="1" dirty="0"/>
              <a:t>“No member </a:t>
            </a:r>
            <a:r>
              <a:rPr lang="en-US" u="sng" dirty="0">
                <a:effectLst/>
              </a:rPr>
              <a:t>should</a:t>
            </a:r>
            <a:r>
              <a:rPr lang="en-US" dirty="0"/>
              <a:t> </a:t>
            </a:r>
            <a:r>
              <a:rPr lang="en-US" i="1" dirty="0"/>
              <a:t>vote on a question in which he has a </a:t>
            </a:r>
            <a:r>
              <a:rPr lang="en-US" i="1" u="sng" dirty="0"/>
              <a:t>direct personal</a:t>
            </a:r>
            <a:r>
              <a:rPr lang="en-US" i="1" dirty="0"/>
              <a:t> or </a:t>
            </a:r>
            <a:r>
              <a:rPr lang="en-US" i="1" u="sng" dirty="0"/>
              <a:t>pecuniary interest</a:t>
            </a:r>
            <a:r>
              <a:rPr lang="en-US" i="1" dirty="0"/>
              <a:t> not common to other members.”</a:t>
            </a:r>
            <a:br>
              <a:rPr lang="en-US" i="1" dirty="0"/>
            </a:br>
            <a:r>
              <a:rPr lang="en-US" dirty="0"/>
              <a:t>All members have an interest in every motion.</a:t>
            </a:r>
            <a:br>
              <a:rPr lang="en-US" i="1" dirty="0"/>
            </a:br>
            <a:r>
              <a:rPr lang="en-US" sz="1600" i="1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Maybe not so: </a:t>
            </a:r>
            <a:br>
              <a:rPr lang="en-US" i="1" dirty="0"/>
            </a:br>
            <a:r>
              <a:rPr lang="en-US" i="1" dirty="0"/>
              <a:t>“No member can be compelled to </a:t>
            </a:r>
            <a:r>
              <a:rPr lang="en-US" u="sng" dirty="0">
                <a:effectLst/>
              </a:rPr>
              <a:t>refrain</a:t>
            </a:r>
            <a:r>
              <a:rPr lang="en-US" i="1" dirty="0"/>
              <a:t> from voting in such circumstances.”</a:t>
            </a:r>
            <a:br>
              <a:rPr lang="en-US" i="1" dirty="0"/>
            </a:br>
            <a:r>
              <a:rPr lang="en-US" i="1" dirty="0"/>
              <a:t>Member’s right: Move, Debate, Vote,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0CDA4-D4E8-4634-ACC2-CD76C1F5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EFDB0-D11C-40D1-9999-5E82C21F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7C265-181B-46CE-844B-F0B87A90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18631"/>
          </a:xfrm>
        </p:spPr>
        <p:txBody>
          <a:bodyPr/>
          <a:lstStyle/>
          <a:p>
            <a:r>
              <a:rPr lang="en-US" sz="3800" dirty="0">
                <a:effectLst/>
              </a:rPr>
              <a:t>8. Announcing the Voting Results </a:t>
            </a:r>
            <a:r>
              <a:rPr lang="en-US" sz="2000" dirty="0">
                <a:effectLst/>
              </a:rPr>
              <a:t>(4:43;4:49)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48197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Three required parts: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“The affirmative (or negative) ‘has it’; </a:t>
            </a:r>
            <a:br>
              <a:rPr lang="en-US" i="1" dirty="0"/>
            </a:br>
            <a:r>
              <a:rPr lang="en-US" i="1" dirty="0"/>
              <a:t>There are (or are not) 2/3 in the affirmative.”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“The motion is adopted (or ‘lost’)”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Statement indicating the effect of the vote or ordering its execution</a:t>
            </a:r>
            <a:br>
              <a:rPr lang="en-US" dirty="0"/>
            </a:br>
            <a:endParaRPr lang="en-US" dirty="0"/>
          </a:p>
          <a:p>
            <a:r>
              <a:rPr lang="en-US" i="1" dirty="0"/>
              <a:t>“The Next Item of Business is …”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29A3C-3C8F-40CE-912F-CC49BE4F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BFF91-4DC0-45A6-A131-CE91284DA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52E59-4503-452D-8B48-A1207CD0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6A8-E038-4DEE-9321-F7B32DE6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304800"/>
            <a:ext cx="8393112" cy="646331"/>
          </a:xfrm>
        </p:spPr>
        <p:txBody>
          <a:bodyPr/>
          <a:lstStyle/>
          <a:p>
            <a:r>
              <a:rPr lang="en-US" dirty="0">
                <a:effectLst/>
              </a:rPr>
              <a:t>9. Chair’s Role During Vote </a:t>
            </a:r>
            <a:r>
              <a:rPr lang="en-US" sz="2000" dirty="0">
                <a:effectLst/>
              </a:rPr>
              <a:t>(4:56; 44:12)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780A-CB2D-4FE3-AA96-C4B92B6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528" y="1249280"/>
            <a:ext cx="8388350" cy="39333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Same voting rights as other members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always vote when vote is by ballot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Critical</a:t>
            </a:r>
            <a:r>
              <a:rPr lang="en-US" dirty="0"/>
              <a:t>: Must protect impartial appearance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May vote if vote affects the results</a:t>
            </a:r>
          </a:p>
          <a:p>
            <a:pPr marL="912813" lvl="1" indent="-514350">
              <a:buFont typeface="+mj-lt"/>
              <a:buAutoNum type="alphaLcPeriod"/>
            </a:pPr>
            <a:r>
              <a:rPr lang="en-US" dirty="0"/>
              <a:t>Causes or breaks a tie</a:t>
            </a:r>
          </a:p>
          <a:p>
            <a:pPr marL="912813" lvl="1" indent="-514350">
              <a:buFont typeface="+mj-lt"/>
              <a:buAutoNum type="alphaLcPeriod"/>
            </a:pPr>
            <a:r>
              <a:rPr lang="en-US" dirty="0"/>
              <a:t>Causes or blocks a 2/3 vote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But, the bylaws may order otherwise!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4075-9442-4F31-882E-035F11C9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30,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9F221-CEF1-433C-8469-5643EC44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http://www.roberts-rules.com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DE330-7C9A-43F5-9255-5F692B4D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98D7-C2E7-4F6A-8BB2-789CB57BF8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1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Scripty_Gold_Border 4x3 Template Segoe">
  <a:themeElements>
    <a:clrScheme name="Health_Plan_Exec_Forum 2006 1">
      <a:dk1>
        <a:srgbClr val="000000"/>
      </a:dk1>
      <a:lt1>
        <a:srgbClr val="FFFFFF"/>
      </a:lt1>
      <a:dk2>
        <a:srgbClr val="006600"/>
      </a:dk2>
      <a:lt2>
        <a:srgbClr val="FFCC29"/>
      </a:lt2>
      <a:accent1>
        <a:srgbClr val="FCEB98"/>
      </a:accent1>
      <a:accent2>
        <a:srgbClr val="33CC33"/>
      </a:accent2>
      <a:accent3>
        <a:srgbClr val="AAB8AA"/>
      </a:accent3>
      <a:accent4>
        <a:srgbClr val="DADADA"/>
      </a:accent4>
      <a:accent5>
        <a:srgbClr val="FDF3CA"/>
      </a:accent5>
      <a:accent6>
        <a:srgbClr val="2DB92D"/>
      </a:accent6>
      <a:hlink>
        <a:srgbClr val="3399FF"/>
      </a:hlink>
      <a:folHlink>
        <a:srgbClr val="FF99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>
                <a:gamma/>
                <a:shade val="56078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5607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lackadder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>
                <a:gamma/>
                <a:shade val="56078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5607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lackadder ITC" pitchFamily="82" charset="0"/>
          </a:defRPr>
        </a:defPPr>
      </a:lstStyle>
    </a:lnDef>
  </a:objectDefaults>
  <a:extraClrSchemeLst>
    <a:extraClrScheme>
      <a:clrScheme name="Health_Plan_Exec_Forum 2006 1">
        <a:dk1>
          <a:srgbClr val="000000"/>
        </a:dk1>
        <a:lt1>
          <a:srgbClr val="FFFFFF"/>
        </a:lt1>
        <a:dk2>
          <a:srgbClr val="006600"/>
        </a:dk2>
        <a:lt2>
          <a:srgbClr val="FFCC29"/>
        </a:lt2>
        <a:accent1>
          <a:srgbClr val="FCEB98"/>
        </a:accent1>
        <a:accent2>
          <a:srgbClr val="33CC33"/>
        </a:accent2>
        <a:accent3>
          <a:srgbClr val="AAB8AA"/>
        </a:accent3>
        <a:accent4>
          <a:srgbClr val="DADADA"/>
        </a:accent4>
        <a:accent5>
          <a:srgbClr val="FDF3CA"/>
        </a:accent5>
        <a:accent6>
          <a:srgbClr val="2DB92D"/>
        </a:accent6>
        <a:hlink>
          <a:srgbClr val="3399FF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EE0E26B-65BB-4231-99E7-6620982693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1_Scripty_Gold_Border 4x3 Template Segoe</Template>
  <TotalTime>1436</TotalTime>
  <Words>2207</Words>
  <Application>Microsoft Office PowerPoint</Application>
  <PresentationFormat>On-screen Show (4:3)</PresentationFormat>
  <Paragraphs>258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Berkeley Old ITC</vt:lpstr>
      <vt:lpstr>Calibri</vt:lpstr>
      <vt:lpstr>Calibri Light</vt:lpstr>
      <vt:lpstr>Chiller</vt:lpstr>
      <vt:lpstr>Times New Roman</vt:lpstr>
      <vt:lpstr>Wingdings</vt:lpstr>
      <vt:lpstr>1_Scripty_Gold_Border 4x3 Template Segoe</vt:lpstr>
      <vt:lpstr>1_Custom Design</vt:lpstr>
      <vt:lpstr>Custom Design</vt:lpstr>
      <vt:lpstr>Twenty Voting Obstacles</vt:lpstr>
      <vt:lpstr>1. Votes Cast vs Votes Filled-positions (44:7)</vt:lpstr>
      <vt:lpstr>2. “If There is No Objection” (4:58-59)</vt:lpstr>
      <vt:lpstr>3. State the Main Motion 4 times (4:43)</vt:lpstr>
      <vt:lpstr>5. “Intrinsically Irrelevant Neg Vote” (4:35;44:9(a))</vt:lpstr>
      <vt:lpstr>6. The Limited Right to Abstain (45:3)</vt:lpstr>
      <vt:lpstr>7. Conflict of Interest (45:4-5)</vt:lpstr>
      <vt:lpstr>8. Announcing the Voting Results (4:43;4:49)</vt:lpstr>
      <vt:lpstr>9. Chair’s Role During Vote (4:56; 44:12)</vt:lpstr>
      <vt:lpstr>10. Changing One’s Non-Ballot Vote (45:8)</vt:lpstr>
      <vt:lpstr>11. Right to Interrupt Voting (45:6)</vt:lpstr>
      <vt:lpstr>13. Retake vs Recount (29:1; 45:41)</vt:lpstr>
      <vt:lpstr>14. Ballot – Secret vs Open (45:20; 45:28)</vt:lpstr>
      <vt:lpstr>15. Vote by Mail (45:57-61)</vt:lpstr>
      <vt:lpstr>16. Point of Order and the Timing  (23:1)</vt:lpstr>
      <vt:lpstr>17. MEM where a Majority &gt; 2/3 (t48-49)</vt:lpstr>
      <vt:lpstr>18. Odd Voting Situations</vt:lpstr>
      <vt:lpstr>Robert Disapproves of the Following</vt:lpstr>
      <vt:lpstr>19. Cumulative; Preferential; Plurality</vt:lpstr>
      <vt:lpstr>20. Proxy and Absentee Voting</vt:lpstr>
      <vt:lpstr>21. Straw Vote and “So Moved”</vt:lpstr>
      <vt:lpstr>Seriously</vt:lpstr>
      <vt:lpstr>PowerPoint Presentation</vt:lpstr>
    </vt:vector>
  </TitlesOfParts>
  <Company>Department of General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Cuesta, Lorenzo@DGS</dc:creator>
  <cp:lastModifiedBy>Lorenzo Cuesta</cp:lastModifiedBy>
  <cp:revision>164</cp:revision>
  <cp:lastPrinted>2020-10-30T08:40:15Z</cp:lastPrinted>
  <dcterms:created xsi:type="dcterms:W3CDTF">2013-04-15T21:05:14Z</dcterms:created>
  <dcterms:modified xsi:type="dcterms:W3CDTF">2020-10-30T08:45:57Z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TC102867739990</vt:lpwstr>
  </property>
</Properties>
</file>